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58" r:id="rId3"/>
    <p:sldId id="263" r:id="rId4"/>
    <p:sldId id="267" r:id="rId5"/>
    <p:sldId id="261" r:id="rId6"/>
    <p:sldId id="280" r:id="rId7"/>
    <p:sldId id="286" r:id="rId8"/>
    <p:sldId id="288" r:id="rId9"/>
    <p:sldId id="279" r:id="rId10"/>
    <p:sldId id="289" r:id="rId11"/>
    <p:sldId id="290" r:id="rId12"/>
    <p:sldId id="291" r:id="rId13"/>
    <p:sldId id="293" r:id="rId14"/>
    <p:sldId id="294" r:id="rId15"/>
    <p:sldId id="295" r:id="rId16"/>
    <p:sldId id="298" r:id="rId17"/>
    <p:sldId id="296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749" autoAdjust="0"/>
  </p:normalViewPr>
  <p:slideViewPr>
    <p:cSldViewPr snapToGrid="0">
      <p:cViewPr>
        <p:scale>
          <a:sx n="75" d="100"/>
          <a:sy n="75" d="100"/>
        </p:scale>
        <p:origin x="1260" y="4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96A94-2E9F-47AD-A636-C4EC0A0D530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212C5-4E4F-4839-AE65-AD7FA57F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3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everyone, thanks for coming! Today I’m going</a:t>
            </a:r>
            <a:r>
              <a:rPr lang="en-US" baseline="0" dirty="0" smtClean="0"/>
              <a:t> to present some work that I’ve done to understand community changes in microbiomes. This work serves as a nice example of the challenges of working with sparse biological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everyone, thanks for coming! Today I’m going</a:t>
            </a:r>
            <a:r>
              <a:rPr lang="en-US" baseline="0" dirty="0" smtClean="0"/>
              <a:t> to present some work that I’ve done to understand community changes in microbiomes. This work serves as a nice example of the challenges of working with sparse biological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a really big data set with a lot of predictors (features)</a:t>
            </a:r>
          </a:p>
          <a:p>
            <a:r>
              <a:rPr lang="en-US" dirty="0" smtClean="0"/>
              <a:t>Fit that data with a very flexible model that will capture any patterns</a:t>
            </a:r>
          </a:p>
          <a:p>
            <a:r>
              <a:rPr lang="en-US" dirty="0" smtClean="0"/>
              <a:t>Make predictions! (typically far better for prediction than inference)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4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instead, valuable research</a:t>
            </a:r>
            <a:r>
              <a:rPr lang="en-US" baseline="0" dirty="0" smtClean="0"/>
              <a:t> can be carried out by carefully designing or selecting </a:t>
            </a:r>
            <a:r>
              <a:rPr lang="en-US" baseline="0" dirty="0" err="1" smtClean="0"/>
              <a:t>parmetric</a:t>
            </a:r>
            <a:r>
              <a:rPr lang="en-US" baseline="0" dirty="0" smtClean="0"/>
              <a:t> models for specific datasets and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be talking to you about microbiomes. Recent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by microbial ecologists has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that that microbiomes can impact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productivity, the quality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fermented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foods, and numerous ecological processes.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Ultimately, it would be incredibly useful to be able to manipulate what species are present in a given microbiome – excluding harmful species, promoting useful ones. When people eat yogurt or take probiotics after a series of antibiotics, that’s exactly what they’re trying to do – manipulate their gut microbiome to have more friendly species.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787DF-39BC-4223-AD6F-B70270A340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- Many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shared species between cheese microbiomes and the human gut! But very simplified.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DE25F2-59F1-5D40-8617-BF768A3B3FB2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0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want to manipulate the species present in a microbiome, it’s helpful</a:t>
            </a:r>
            <a:r>
              <a:rPr lang="en-US" baseline="0" dirty="0" smtClean="0"/>
              <a:t> to start by looking at natural changes in species composition to see if we can identify drivers of species turnover. You may be familiar with this process in </a:t>
            </a:r>
            <a:r>
              <a:rPr lang="en-US" baseline="0" dirty="0" err="1" smtClean="0"/>
              <a:t>macroecology</a:t>
            </a:r>
            <a:r>
              <a:rPr lang="en-US" baseline="0" dirty="0" smtClean="0"/>
              <a:t> – we call it “succession” – where, for example, an abandoned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turns out succession also happens</a:t>
            </a:r>
            <a:r>
              <a:rPr lang="en-US" baseline="0" dirty="0" smtClean="0"/>
              <a:t> in microbiomes! In particular, we have identified a consistent succession process in a 7-species community of the cheese microbiome.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1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</a:t>
            </a:r>
            <a:r>
              <a:rPr lang="en-US" baseline="0" dirty="0" smtClean="0"/>
              <a:t> features: growth is exponential when there’s no competition, in the absence of other species, a given species grows up to carrying capacity K, and the alpha terms define interspecific interactions, with positive values representing competition, and negative values representing facilitation.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showing the equations for a 2-species system, but can be extended for any number of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3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check with Brooke – these figs seem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12C5-4E4F-4839-AE65-AD7FA57F0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8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6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6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9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7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5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B59EA-BF12-4E10-97CC-9E7B80AA705E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5DD2C-BAB5-4E04-8ABA-E57729E9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jx2rerrg6sh3.cloudfront.net/image-handler/picture/2018/4/shutterstock_By_Kateryna_Kon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45" y="-580358"/>
            <a:ext cx="12634761" cy="8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31545" y="-1352550"/>
            <a:ext cx="12761633" cy="952230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845" y="1104806"/>
            <a:ext cx="10512425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Simple, mechanism-based statistical models provide powerful tools for</a:t>
            </a:r>
            <a:br>
              <a:rPr lang="en-US" b="1" dirty="0" smtClean="0"/>
            </a:br>
            <a:r>
              <a:rPr lang="en-US" b="1" dirty="0" smtClean="0"/>
              <a:t>understanding microbial communities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9247579" y="6421107"/>
            <a:ext cx="2840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1" dirty="0" smtClean="0">
                <a:effectLst/>
                <a:latin typeface="open-sans"/>
              </a:rPr>
              <a:t>Credit: </a:t>
            </a:r>
            <a:r>
              <a:rPr lang="en-US" sz="1200" b="0" i="1" dirty="0" err="1" smtClean="0">
                <a:effectLst/>
                <a:latin typeface="open-sans"/>
              </a:rPr>
              <a:t>Kateryna</a:t>
            </a:r>
            <a:r>
              <a:rPr lang="en-US" sz="1200" b="0" i="1" dirty="0" smtClean="0">
                <a:effectLst/>
                <a:latin typeface="open-sans"/>
              </a:rPr>
              <a:t> Kon/Shutterstock.com</a:t>
            </a:r>
            <a:endParaRPr lang="en-US" sz="1200" dirty="0"/>
          </a:p>
        </p:txBody>
      </p:sp>
      <p:sp>
        <p:nvSpPr>
          <p:cNvPr id="7" name="AutoShape 6" descr="教授信息-神州学人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279057" y="3987520"/>
            <a:ext cx="9741368" cy="7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Collin B. Edwards, Brooke Anderson, Rachel J. Dutton, Benjamin E. Wolfe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89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Lotka-Volterra</a:t>
            </a:r>
            <a:r>
              <a:rPr lang="en-US" dirty="0" smtClean="0"/>
              <a:t> competition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71600" y="2076450"/>
                <a:ext cx="3998274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(1 −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076450"/>
                <a:ext cx="3998274" cy="761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43131" y="2885812"/>
                <a:ext cx="402674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(1 −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31" y="2885812"/>
                <a:ext cx="4026743" cy="761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972176" y="2076450"/>
            <a:ext cx="520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Fitting differential equations to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Ordinarily might use trajectory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That requires sufficient time points to estimate all 6 parameters for a species pair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4599" y="4195360"/>
            <a:ext cx="42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SOLUTION: simplify even further.</a:t>
            </a:r>
            <a:br>
              <a:rPr lang="en-US" sz="2400" dirty="0" smtClean="0"/>
            </a:br>
            <a:r>
              <a:rPr lang="en-US" sz="2400" dirty="0" smtClean="0"/>
              <a:t>At equilibrium, density of 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is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371599" y="5111988"/>
                <a:ext cx="23569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9" y="5111988"/>
                <a:ext cx="235692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84" r="-51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lh6.googleusercontent.com/2P0_aUrBny4LKR7dnF5blgxge3Cxk5TZ-N-dsACVMdZnd4U9MNT3GWWq20gNc66KkOt0Qc2gZVNnnTeQ7FrvOx3lieUxzrB7U7jHypbt1kS1EO-8Sb1juxU7E8fwR2yQsviggT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7243" r="67917" b="64846"/>
          <a:stretch/>
        </p:blipFill>
        <p:spPr bwMode="auto">
          <a:xfrm>
            <a:off x="8143004" y="3714842"/>
            <a:ext cx="3651506" cy="241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6200000">
            <a:off x="7543128" y="499415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17333" y="613765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3131" y="5652581"/>
            <a:ext cx="662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use linear regression, and interpret our coefficients through the lens of our mechanistic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35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2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4.googleusercontent.com/obuKjrknSZfEFwnLmYgdHU0K2KTO0qAejg0TWH9s5eXzWA1LjRoGCmExpsdLcAi20W-Rz6XSXc-kqh6meQXYmMGdjjrDyCt_cCa7HaVVEdK_wVWtgaArtcrYlL4F5dMK5BMbXk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4280" r="49207" b="67374"/>
          <a:stretch/>
        </p:blipFill>
        <p:spPr bwMode="auto">
          <a:xfrm>
            <a:off x="1504949" y="1171574"/>
            <a:ext cx="26193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obuKjrknSZfEFwnLmYgdHU0K2KTO0qAejg0TWH9s5eXzWA1LjRoGCmExpsdLcAi20W-Rz6XSXc-kqh6meQXYmMGdjjrDyCt_cCa7HaVVEdK_wVWtgaArtcrYlL4F5dMK5BMbXk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34507" r="50618" b="33923"/>
          <a:stretch/>
        </p:blipFill>
        <p:spPr bwMode="auto">
          <a:xfrm>
            <a:off x="1504949" y="3781424"/>
            <a:ext cx="261937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5825" y="0"/>
            <a:ext cx="10515600" cy="1325563"/>
          </a:xfrm>
        </p:spPr>
        <p:txBody>
          <a:bodyPr/>
          <a:lstStyle/>
          <a:p>
            <a:r>
              <a:rPr lang="en-US" dirty="0" smtClean="0"/>
              <a:t>(not surprisingly) regression worked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9925" y="3048000"/>
            <a:ext cx="13525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62325" y="3200400"/>
            <a:ext cx="13525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05225" y="3638551"/>
            <a:ext cx="13525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4949" y="3172898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Facilitation (negative alphas)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9224" y="6111358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Inhibition (positive alphas)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3625" y="4577446"/>
            <a:ext cx="535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Penicillium</a:t>
            </a:r>
            <a:r>
              <a:rPr lang="en-US" dirty="0" smtClean="0"/>
              <a:t> had many large positive alpha values – source of inhibition for many species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3625" y="1630163"/>
            <a:ext cx="6134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Brevibacterium</a:t>
            </a:r>
            <a:r>
              <a:rPr lang="en-US" dirty="0" smtClean="0"/>
              <a:t> and </a:t>
            </a:r>
            <a:r>
              <a:rPr lang="en-US" b="1" i="1" dirty="0" err="1" smtClean="0"/>
              <a:t>Brachybacterium</a:t>
            </a:r>
            <a:r>
              <a:rPr lang="en-US" dirty="0" smtClean="0"/>
              <a:t> were generally very sensitive to neighbors, and were hugely facilitated (negative alphas) by </a:t>
            </a:r>
            <a:r>
              <a:rPr lang="en-US" b="1" i="1" dirty="0" err="1" smtClean="0"/>
              <a:t>Diutina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b="1" i="1" dirty="0" smtClean="0"/>
              <a:t>S. </a:t>
            </a:r>
            <a:r>
              <a:rPr lang="en-US" b="1" i="1" dirty="0" err="1" smtClean="0"/>
              <a:t>xylosus</a:t>
            </a:r>
            <a:r>
              <a:rPr lang="en-US" b="1" i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0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8300" y="2110880"/>
            <a:ext cx="862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/>
              <a:t>Brevibacterium</a:t>
            </a:r>
            <a:r>
              <a:rPr lang="en-US" sz="2000" dirty="0" smtClean="0"/>
              <a:t> and </a:t>
            </a:r>
            <a:r>
              <a:rPr lang="en-US" sz="2000" b="1" i="1" dirty="0" err="1" smtClean="0"/>
              <a:t>Brachybacterium</a:t>
            </a:r>
            <a:r>
              <a:rPr lang="en-US" sz="2000" dirty="0" smtClean="0"/>
              <a:t> were generally very sensitive to neighbors, and were hugely facilitated (negative alphas) by </a:t>
            </a:r>
            <a:r>
              <a:rPr lang="en-US" sz="2000" b="1" i="1" dirty="0" err="1" smtClean="0"/>
              <a:t>Diutina</a:t>
            </a:r>
            <a:r>
              <a:rPr lang="en-US" sz="2000" i="1" dirty="0" smtClean="0"/>
              <a:t> </a:t>
            </a:r>
            <a:r>
              <a:rPr lang="en-US" sz="2000" dirty="0" smtClean="0"/>
              <a:t>and </a:t>
            </a:r>
            <a:r>
              <a:rPr lang="en-US" sz="2000" b="1" i="1" dirty="0" smtClean="0"/>
              <a:t>S. </a:t>
            </a:r>
            <a:r>
              <a:rPr lang="en-US" sz="2000" b="1" i="1" dirty="0" err="1" smtClean="0"/>
              <a:t>xylosus</a:t>
            </a:r>
            <a:r>
              <a:rPr lang="en-US" sz="2000" b="1" i="1" dirty="0" smtClean="0"/>
              <a:t> </a:t>
            </a:r>
            <a:endParaRPr lang="en-US" sz="20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58419" y="1314450"/>
            <a:ext cx="973456" cy="79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912875" y="1314450"/>
            <a:ext cx="826769" cy="796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4000" y="735956"/>
            <a:ext cx="508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Prefer higher pH (less acidic) substrates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997561" y="2860948"/>
            <a:ext cx="687214" cy="871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903850" y="2860948"/>
            <a:ext cx="741544" cy="871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78340" y="3774207"/>
            <a:ext cx="181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De-acidifiers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714500" y="5325641"/>
            <a:ext cx="946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 maybe one of the drivers of succession is the de-acidification provided by </a:t>
            </a:r>
            <a:r>
              <a:rPr lang="en-US" sz="2400" dirty="0" err="1" smtClean="0"/>
              <a:t>Diutina</a:t>
            </a:r>
            <a:r>
              <a:rPr lang="en-US" sz="2400" dirty="0" smtClean="0"/>
              <a:t> and S. </a:t>
            </a:r>
            <a:r>
              <a:rPr lang="en-US" sz="2400" dirty="0" err="1" smtClean="0"/>
              <a:t>xylosus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12290" name="Picture 2" descr="https://lh3.googleusercontent.com/LxSkjtZ3fKu_p6WYW3jprihiidkL6Ou56Y0M10C0mdL9dFOSLm3BYgDSgDfStY3QR1mt-Z8wnC3r64IFSVu-B26dEaGF5RumoFmSkMhTE5UJYCrmEvvxMmTX-MayDM46j0rTC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31051" r="68216" b="52812"/>
          <a:stretch/>
        </p:blipFill>
        <p:spPr bwMode="auto">
          <a:xfrm>
            <a:off x="8599669" y="3280913"/>
            <a:ext cx="1716782" cy="15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3.googleusercontent.com/LxSkjtZ3fKu_p6WYW3jprihiidkL6Ou56Y0M10C0mdL9dFOSLm3BYgDSgDfStY3QR1mt-Z8wnC3r64IFSVu-B26dEaGF5RumoFmSkMhTE5UJYCrmEvvxMmTX-MayDM46j0rTC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31051" r="68216" b="52812"/>
          <a:stretch/>
        </p:blipFill>
        <p:spPr bwMode="auto">
          <a:xfrm>
            <a:off x="10297231" y="3280913"/>
            <a:ext cx="1716783" cy="15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 rot="16200000">
            <a:off x="8084127" y="366003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95713" y="412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388819" y="3307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94904" y="47912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973624" y="29271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Diutina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595367" y="291158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S. </a:t>
            </a:r>
            <a:r>
              <a:rPr lang="en-US" i="1" dirty="0" err="1" smtClean="0"/>
              <a:t>xylosus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084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7" grpId="0"/>
      <p:bldP spid="29" grpId="0"/>
      <p:bldP spid="28" grpId="0"/>
      <p:bldP spid="3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de-acidification!</a:t>
            </a:r>
            <a:endParaRPr lang="en-US" dirty="0"/>
          </a:p>
        </p:txBody>
      </p:sp>
      <p:pic>
        <p:nvPicPr>
          <p:cNvPr id="11266" name="Picture 2" descr="https://lh4.googleusercontent.com/obuKjrknSZfEFwnLmYgdHU0K2KTO0qAejg0TWH9s5eXzWA1LjRoGCmExpsdLcAi20W-Rz6XSXc-kqh6meQXYmMGdjjrDyCt_cCa7HaVVEdK_wVWtgaArtcrYlL4F5dMK5BMbX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66230"/>
          <a:stretch/>
        </p:blipFill>
        <p:spPr bwMode="auto">
          <a:xfrm>
            <a:off x="2235200" y="2595563"/>
            <a:ext cx="7204075" cy="322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76550" y="2226231"/>
            <a:ext cx="245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Started at pH 5 (normal)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3094" y="2113241"/>
            <a:ext cx="337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Started at pH 7 (closer to final pH)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7804" y="2113241"/>
            <a:ext cx="4718771" cy="397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36490" y="6188447"/>
                <a:ext cx="30532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90" y="6188447"/>
                <a:ext cx="30532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6" r="-259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77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lh4.googleusercontent.com/obuKjrknSZfEFwnLmYgdHU0K2KTO0qAejg0TWH9s5eXzWA1LjRoGCmExpsdLcAi20W-Rz6XSXc-kqh6meQXYmMGdjjrDyCt_cCa7HaVVEdK_wVWtgaArtcrYlL4F5dMK5BMbX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34507" r="50618" b="33923"/>
          <a:stretch/>
        </p:blipFill>
        <p:spPr bwMode="auto">
          <a:xfrm>
            <a:off x="838200" y="2609849"/>
            <a:ext cx="261937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71583" y="484822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Inhibition (positive alphas)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1501" y="3501121"/>
            <a:ext cx="535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Penicillium</a:t>
            </a:r>
            <a:r>
              <a:rPr lang="en-US" dirty="0" smtClean="0"/>
              <a:t> had many large positive alpha values – source of inhibition for many species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59361" y="2438400"/>
            <a:ext cx="650889" cy="10627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00725" y="2038350"/>
            <a:ext cx="505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Produces anti-microbial compounds (e.g. Penicillin!)</a:t>
            </a:r>
            <a:endParaRPr lang="en-US" dirty="0"/>
          </a:p>
        </p:txBody>
      </p:sp>
      <p:pic>
        <p:nvPicPr>
          <p:cNvPr id="11" name="Picture 2" descr="https://lh3.googleusercontent.com/LxSkjtZ3fKu_p6WYW3jprihiidkL6Ou56Y0M10C0mdL9dFOSLm3BYgDSgDfStY3QR1mt-Z8wnC3r64IFSVu-B26dEaGF5RumoFmSkMhTE5UJYCrmEvvxMmTX-MayDM46j0rTC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5" t="30758" r="22957" b="53105"/>
          <a:stretch/>
        </p:blipFill>
        <p:spPr bwMode="auto">
          <a:xfrm>
            <a:off x="7475719" y="4738183"/>
            <a:ext cx="1716782" cy="15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6200000">
            <a:off x="6960177" y="5246428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71763" y="55850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93444" y="4764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42317" y="622926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68017" y="4400733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Penicillium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7859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875" y="700881"/>
            <a:ext cx="10515600" cy="4351338"/>
          </a:xfrm>
        </p:spPr>
        <p:txBody>
          <a:bodyPr/>
          <a:lstStyle/>
          <a:p>
            <a:r>
              <a:rPr lang="en-US" dirty="0" smtClean="0"/>
              <a:t>Succession in this system is driven by</a:t>
            </a:r>
          </a:p>
          <a:p>
            <a:pPr lvl="1"/>
            <a:r>
              <a:rPr lang="en-US" dirty="0" smtClean="0"/>
              <a:t>De-acidification from 2 species allowing two other species to flourish</a:t>
            </a:r>
          </a:p>
          <a:p>
            <a:pPr lvl="1"/>
            <a:r>
              <a:rPr lang="en-US" dirty="0" smtClean="0"/>
              <a:t>Inhibition from </a:t>
            </a:r>
            <a:r>
              <a:rPr lang="en-US" i="1" dirty="0" err="1" smtClean="0"/>
              <a:t>Penicillium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2322649"/>
            <a:ext cx="6991350" cy="43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6.googleusercontent.com/R4riu0oCW3ihzfRFigKCJuvXfLQCBx_rH_yae_YpoS1hOfC-8OyRM75WSf3HqWheXb5Ic4DjT2VwYsPW4bAW2-1FgmnsIbVcvqZBVcTF2h2MwBrdUAVEGxVNerfdIpV5bjKiO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4" t="27877" b="4376"/>
          <a:stretch/>
        </p:blipFill>
        <p:spPr bwMode="auto">
          <a:xfrm>
            <a:off x="1226662" y="2530628"/>
            <a:ext cx="3471803" cy="417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6.googleusercontent.com/R4riu0oCW3ihzfRFigKCJuvXfLQCBx_rH_yae_YpoS1hOfC-8OyRM75WSf3HqWheXb5Ic4DjT2VwYsPW4bAW2-1FgmnsIbVcvqZBVcTF2h2MwBrdUAVEGxVNerfdIpV5bjKiO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5" t="2269" r="7638" b="71961"/>
          <a:stretch/>
        </p:blipFill>
        <p:spPr bwMode="auto">
          <a:xfrm rot="5400000">
            <a:off x="-998892" y="4169811"/>
            <a:ext cx="3350329" cy="122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6779" y="1976273"/>
            <a:ext cx="35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grown together vs </a:t>
            </a:r>
            <a:r>
              <a:rPr lang="en-US" dirty="0" err="1" smtClean="0"/>
              <a:t>monocoltures</a:t>
            </a:r>
            <a:endParaRPr lang="en-US" dirty="0"/>
          </a:p>
        </p:txBody>
      </p:sp>
      <p:pic>
        <p:nvPicPr>
          <p:cNvPr id="14342" name="Picture 6" descr="https://lh4.googleusercontent.com/uz9D2vfYfTkpvSDR0gqADLhQeGYKp7m15Onlt7bqVxFyI9v4X6cXgRiT7uiq7BKnnFNDoCLt2jto-U1G8_Ljz0xm7Fg8ButM_KjIm00xGW6VcND3naZhjuU3Bk_9wPMn_vd6I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72675" r="30017"/>
          <a:stretch/>
        </p:blipFill>
        <p:spPr bwMode="auto">
          <a:xfrm>
            <a:off x="4726284" y="1977136"/>
            <a:ext cx="7225824" cy="488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7250" y="146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would succession look like without these drivers?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09600" y="2981325"/>
            <a:ext cx="617062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2950" y="304800"/>
            <a:ext cx="173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Big Picture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42950" y="1114425"/>
            <a:ext cx="529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analyze this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Big data methods didn’t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Forward simulation of mechanistic models  didn’t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Clever math let us turn mechanistic models into a regression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Regression worked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670" y="5086350"/>
            <a:ext cx="792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 surprising number of problems can be tackled with clever math and regression.</a:t>
            </a:r>
            <a:endParaRPr lang="en-US" b="1" dirty="0"/>
          </a:p>
        </p:txBody>
      </p:sp>
      <p:pic>
        <p:nvPicPr>
          <p:cNvPr id="10" name="Picture 10" descr="wallpapers: Tree In Fie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0" t="46222" b="12110"/>
          <a:stretch/>
        </p:blipFill>
        <p:spPr bwMode="auto">
          <a:xfrm>
            <a:off x="5734050" y="704850"/>
            <a:ext cx="64579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5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jx2rerrg6sh3.cloudfront.net/image-handler/picture/2018/4/shutterstock_By_Kateryna_Kon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45" y="-580358"/>
            <a:ext cx="12634761" cy="8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31545" y="-1352550"/>
            <a:ext cx="12761633" cy="952230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247579" y="6421107"/>
            <a:ext cx="2840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1" dirty="0" smtClean="0">
                <a:effectLst/>
                <a:latin typeface="open-sans"/>
              </a:rPr>
              <a:t>Credit: </a:t>
            </a:r>
            <a:r>
              <a:rPr lang="en-US" sz="1200" b="0" i="1" dirty="0" err="1" smtClean="0">
                <a:effectLst/>
                <a:latin typeface="open-sans"/>
              </a:rPr>
              <a:t>Kateryna</a:t>
            </a:r>
            <a:r>
              <a:rPr lang="en-US" sz="1200" b="0" i="1" dirty="0" smtClean="0">
                <a:effectLst/>
                <a:latin typeface="open-sans"/>
              </a:rPr>
              <a:t> Kon/Shutterstock.com</a:t>
            </a:r>
            <a:endParaRPr lang="en-US" sz="1200" dirty="0"/>
          </a:p>
        </p:txBody>
      </p:sp>
      <p:sp>
        <p:nvSpPr>
          <p:cNvPr id="7" name="AutoShape 6" descr="教授信息-神州学人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04850" y="5050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4850" y="758825"/>
            <a:ext cx="10515600" cy="207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Thanks to:</a:t>
            </a:r>
          </a:p>
          <a:p>
            <a:pPr algn="l"/>
            <a:r>
              <a:rPr lang="en-US" dirty="0" smtClean="0"/>
              <a:t>	Data Intensive Studies Center at Tufts University</a:t>
            </a:r>
          </a:p>
          <a:p>
            <a:pPr algn="l"/>
            <a:r>
              <a:rPr lang="en-US" dirty="0"/>
              <a:t>	Dr. Elizabeth </a:t>
            </a:r>
            <a:r>
              <a:rPr lang="en-US" dirty="0" smtClean="0"/>
              <a:t>Crone</a:t>
            </a:r>
          </a:p>
          <a:p>
            <a:pPr algn="l"/>
            <a:r>
              <a:rPr lang="en-US" dirty="0" smtClean="0"/>
              <a:t>	Wolfe Lab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741004" y="4631736"/>
            <a:ext cx="2459988" cy="7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Brooke Anderson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941770" y="4631736"/>
            <a:ext cx="225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Rachel </a:t>
            </a:r>
            <a:r>
              <a:rPr lang="en-US" sz="2400" b="1" dirty="0"/>
              <a:t>J. </a:t>
            </a:r>
            <a:r>
              <a:rPr lang="en-US" sz="2400" b="1" dirty="0" smtClean="0"/>
              <a:t>Dutton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7934255" y="4633053"/>
            <a:ext cx="2525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Benjamin E. Wolfe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32" y="2840763"/>
            <a:ext cx="1813408" cy="1813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3" y="2840762"/>
            <a:ext cx="1820319" cy="1820319"/>
          </a:xfrm>
          <a:prstGeom prst="rect">
            <a:avLst/>
          </a:prstGeom>
        </p:spPr>
      </p:pic>
      <p:pic>
        <p:nvPicPr>
          <p:cNvPr id="19458" name="Picture 2" descr="People | The Wolfe Lab @ Tufts Universit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05" y="2838450"/>
            <a:ext cx="1855412" cy="182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arn the Latest in Big Data Technology » Posts | GovL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7851"/>
            <a:ext cx="12214412" cy="1038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3050" y="133350"/>
            <a:ext cx="9201150" cy="177165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 recent years, there has been a trend towards Big </a:t>
            </a:r>
            <a:r>
              <a:rPr lang="en-US" dirty="0" smtClean="0"/>
              <a:t>Data approaches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3275" y="4117976"/>
            <a:ext cx="5600700" cy="28575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Start with big data set, many predictors/features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Fit with flexible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Make predictions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Many questions in biology aren’t suited for big data approaches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Small data (expensive, hard to get)</a:t>
            </a:r>
          </a:p>
          <a:p>
            <a:r>
              <a:rPr lang="en-US" dirty="0" smtClean="0"/>
              <a:t>Biological constraints – flexibility isn’t always good</a:t>
            </a:r>
          </a:p>
          <a:p>
            <a:r>
              <a:rPr lang="en-US" dirty="0" smtClean="0"/>
              <a:t>We want models for </a:t>
            </a:r>
            <a:r>
              <a:rPr lang="en-US" i="1" dirty="0" smtClean="0"/>
              <a:t>inference</a:t>
            </a:r>
            <a:r>
              <a:rPr lang="en-US" dirty="0" smtClean="0"/>
              <a:t> not prediction</a:t>
            </a:r>
            <a:endParaRPr lang="en-US" dirty="0"/>
          </a:p>
        </p:txBody>
      </p:sp>
      <p:pic>
        <p:nvPicPr>
          <p:cNvPr id="2058" name="Picture 10" descr="wallpapers: Tree In Fie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2" b="12110"/>
          <a:stretch/>
        </p:blipFill>
        <p:spPr bwMode="auto">
          <a:xfrm>
            <a:off x="381000" y="3286125"/>
            <a:ext cx="11430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7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Microbiomes matter… for almost everything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480" y="1988030"/>
            <a:ext cx="2313263" cy="1547448"/>
          </a:xfrm>
          <a:prstGeom prst="roundRect">
            <a:avLst>
              <a:gd name="adj" fmla="val 8602"/>
            </a:avLst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664" y="2737341"/>
            <a:ext cx="1123995" cy="1084880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73" y="4079654"/>
            <a:ext cx="2320303" cy="1546870"/>
          </a:xfrm>
          <a:prstGeom prst="roundRect">
            <a:avLst>
              <a:gd name="adj" fmla="val 10178"/>
            </a:avLst>
          </a:prstGeom>
          <a:ln>
            <a:solidFill>
              <a:srgbClr val="00000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664" y="4771581"/>
            <a:ext cx="1228013" cy="1182345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13632" r="7361" b="5518"/>
          <a:stretch/>
        </p:blipFill>
        <p:spPr>
          <a:xfrm>
            <a:off x="7307473" y="1970578"/>
            <a:ext cx="2333625" cy="1533525"/>
          </a:xfrm>
          <a:prstGeom prst="roundRect">
            <a:avLst>
              <a:gd name="adj" fmla="val 10178"/>
            </a:avLst>
          </a:prstGeom>
          <a:ln>
            <a:solidFill>
              <a:srgbClr val="000000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3414" y="2680535"/>
            <a:ext cx="1228013" cy="1182345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8" name="Picture 37" descr="Robiola_San_Lorenzo_IMG_9476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3414" y="2645155"/>
            <a:ext cx="1251306" cy="1253104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41" name="Picture 40" descr="kelpcrab-484849-lw.jp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231" y="4178680"/>
            <a:ext cx="2367296" cy="1583592"/>
          </a:xfrm>
          <a:prstGeom prst="roundRect">
            <a:avLst>
              <a:gd name="adj" fmla="val 9017"/>
            </a:avLst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3414" y="4823850"/>
            <a:ext cx="1251306" cy="1212483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453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eese_medium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7378" y="-739454"/>
            <a:ext cx="12949378" cy="8632918"/>
          </a:xfrm>
          <a:prstGeom prst="rect">
            <a:avLst/>
          </a:prstGeom>
        </p:spPr>
      </p:pic>
      <p:sp>
        <p:nvSpPr>
          <p:cNvPr id="15362" name="Rectangle 48"/>
          <p:cNvSpPr>
            <a:spLocks noChangeArrowheads="1"/>
          </p:cNvSpPr>
          <p:nvPr/>
        </p:nvSpPr>
        <p:spPr bwMode="auto">
          <a:xfrm>
            <a:off x="1524000" y="0"/>
            <a:ext cx="9144000" cy="98107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41738" y="158033"/>
            <a:ext cx="1114390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 smtClean="0">
                <a:cs typeface="Arial" charset="0"/>
              </a:rPr>
              <a:t>Cheese microbiomes are a good system for understanding microbiomes</a:t>
            </a:r>
            <a:endParaRPr lang="en-US" sz="3200" b="1" dirty="0"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136581" y="6466161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Adam Detour</a:t>
            </a:r>
          </a:p>
        </p:txBody>
      </p:sp>
      <p:grpSp>
        <p:nvGrpSpPr>
          <p:cNvPr id="11" name="Group 10"/>
          <p:cNvGrpSpPr/>
          <p:nvPr/>
        </p:nvGrpSpPr>
        <p:grpSpPr>
          <a:xfrm rot="20858473">
            <a:off x="1604723" y="1101819"/>
            <a:ext cx="6127395" cy="3836276"/>
            <a:chOff x="188916" y="125955"/>
            <a:chExt cx="6127395" cy="3836276"/>
          </a:xfrm>
        </p:grpSpPr>
        <p:sp>
          <p:nvSpPr>
            <p:cNvPr id="12" name="Oval 11"/>
            <p:cNvSpPr/>
            <p:nvPr/>
          </p:nvSpPr>
          <p:spPr bwMode="auto">
            <a:xfrm>
              <a:off x="5972171" y="2487615"/>
              <a:ext cx="344140" cy="51935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13" name="Straight Connector 12"/>
            <p:cNvCxnSpPr>
              <a:endCxn id="12" idx="4"/>
            </p:cNvCxnSpPr>
            <p:nvPr/>
          </p:nvCxnSpPr>
          <p:spPr>
            <a:xfrm flipV="1">
              <a:off x="2513936" y="3006966"/>
              <a:ext cx="3630305" cy="7499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12" idx="0"/>
            </p:cNvCxnSpPr>
            <p:nvPr/>
          </p:nvCxnSpPr>
          <p:spPr>
            <a:xfrm>
              <a:off x="2513936" y="210624"/>
              <a:ext cx="3630305" cy="2276991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Robiola_San_Lorenzo_IMG_9476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916" y="125955"/>
              <a:ext cx="3830772" cy="3836276"/>
            </a:xfrm>
            <a:prstGeom prst="ellipse">
              <a:avLst/>
            </a:prstGeom>
            <a:ln w="38100" cmpd="sng">
              <a:solidFill>
                <a:srgbClr val="0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99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cological Succession - Forest Succes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61" b="-1"/>
          <a:stretch/>
        </p:blipFill>
        <p:spPr bwMode="auto">
          <a:xfrm>
            <a:off x="1630121" y="952500"/>
            <a:ext cx="8489428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3300" y="0"/>
            <a:ext cx="478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Succession (macro-ecology)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26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3" y="729600"/>
            <a:ext cx="9826522" cy="6112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3300" y="0"/>
            <a:ext cx="5288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Succession (microbial ecology)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1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lh6.googleusercontent.com/R4riu0oCW3ihzfRFigKCJuvXfLQCBx_rH_yae_YpoS1hOfC-8OyRM75WSf3HqWheXb5Ic4DjT2VwYsPW4bAW2-1FgmnsIbVcvqZBVcTF2h2MwBrdUAVEGxVNerfdIpV5bjKiO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26135" r="73486" b="36951"/>
          <a:stretch/>
        </p:blipFill>
        <p:spPr bwMode="auto">
          <a:xfrm>
            <a:off x="33807" y="0"/>
            <a:ext cx="3928625" cy="54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27378" y="5332612"/>
            <a:ext cx="8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Days</a:t>
            </a:r>
            <a:endParaRPr lang="en-US" sz="2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962432" y="119447"/>
            <a:ext cx="7227417" cy="2762250"/>
            <a:chOff x="4419600" y="3549650"/>
            <a:chExt cx="7227417" cy="2762250"/>
          </a:xfrm>
        </p:grpSpPr>
        <p:pic>
          <p:nvPicPr>
            <p:cNvPr id="5" name="Picture 4" descr="https://lh6.googleusercontent.com/R4riu0oCW3ihzfRFigKCJuvXfLQCBx_rH_yae_YpoS1hOfC-8OyRM75WSf3HqWheXb5Ic4DjT2VwYsPW4bAW2-1FgmnsIbVcvqZBVcTF2h2MwBrdUAVEGxVNerfdIpV5bjKiOP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09" r="9884" b="72123"/>
            <a:stretch/>
          </p:blipFill>
          <p:spPr bwMode="auto">
            <a:xfrm>
              <a:off x="4901988" y="3549650"/>
              <a:ext cx="6745029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419600" y="4001294"/>
              <a:ext cx="704850" cy="1142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5" t="1686" r="18314" b="33698"/>
          <a:stretch/>
        </p:blipFill>
        <p:spPr bwMode="auto">
          <a:xfrm>
            <a:off x="4444819" y="2964623"/>
            <a:ext cx="2635055" cy="23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74287" y="5332612"/>
            <a:ext cx="1976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Brooke Anderson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6024448"/>
            <a:ext cx="1128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is driving succession (changes in populations through time)?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59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2P0_aUrBny4LKR7dnF5blgxge3Cxk5TZ-N-dsACVMdZnd4U9MNT3GWWq20gNc66KkOt0Qc2gZVNnnTeQ7FrvOx3lieUxzrB7U7jHypbt1kS1EO-8Sb1juxU7E8fwR2yQsvigg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964554"/>
            <a:ext cx="7813676" cy="564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Limitation: data is hard to 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15250" y="1825625"/>
            <a:ext cx="4381500" cy="4351338"/>
          </a:xfrm>
        </p:spPr>
        <p:txBody>
          <a:bodyPr/>
          <a:lstStyle/>
          <a:p>
            <a:r>
              <a:rPr lang="en-US" dirty="0" smtClean="0"/>
              <a:t>Massive effort</a:t>
            </a:r>
          </a:p>
          <a:p>
            <a:r>
              <a:rPr lang="en-US" dirty="0" smtClean="0"/>
              <a:t>But: 4 points per time series</a:t>
            </a:r>
          </a:p>
          <a:p>
            <a:r>
              <a:rPr lang="en-US" dirty="0" smtClean="0"/>
              <a:t>So flexible models will over-fit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907</Words>
  <Application>Microsoft Office PowerPoint</Application>
  <PresentationFormat>Widescreen</PresentationFormat>
  <Paragraphs>107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MS PGothic</vt:lpstr>
      <vt:lpstr>Arial</vt:lpstr>
      <vt:lpstr>Calibri</vt:lpstr>
      <vt:lpstr>Calibri Light</vt:lpstr>
      <vt:lpstr>Cambria Math</vt:lpstr>
      <vt:lpstr>open-sans</vt:lpstr>
      <vt:lpstr>Office Theme</vt:lpstr>
      <vt:lpstr>Simple, mechanism-based statistical models provide powerful tools for understanding microbial communities</vt:lpstr>
      <vt:lpstr>In recent years, there has been a trend towards Big Data approaches</vt:lpstr>
      <vt:lpstr>Many questions in biology aren’t suited for big data approaches</vt:lpstr>
      <vt:lpstr>Microbiomes matter… for almost everything</vt:lpstr>
      <vt:lpstr>PowerPoint Presentation</vt:lpstr>
      <vt:lpstr>PowerPoint Presentation</vt:lpstr>
      <vt:lpstr>PowerPoint Presentation</vt:lpstr>
      <vt:lpstr>PowerPoint Presentation</vt:lpstr>
      <vt:lpstr>Limitation: data is hard to get</vt:lpstr>
      <vt:lpstr>Lotka-Volterra competition</vt:lpstr>
      <vt:lpstr>(not surprisingly) regression worked!</vt:lpstr>
      <vt:lpstr>PowerPoint Presentation</vt:lpstr>
      <vt:lpstr>It IS de-acidification!</vt:lpstr>
      <vt:lpstr>PowerPoint Presentation</vt:lpstr>
      <vt:lpstr>So…</vt:lpstr>
      <vt:lpstr>What would succession look like without these drivers?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Simple, mechanism-based statistical models provide powerful tools for understanding microbial communities</dc:title>
  <dc:creator>Microsoft account</dc:creator>
  <cp:lastModifiedBy>Microsoft account</cp:lastModifiedBy>
  <cp:revision>32</cp:revision>
  <dcterms:created xsi:type="dcterms:W3CDTF">2022-03-15T01:21:14Z</dcterms:created>
  <dcterms:modified xsi:type="dcterms:W3CDTF">2022-03-20T02:02:52Z</dcterms:modified>
</cp:coreProperties>
</file>